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600" r:id="rId2"/>
    <p:sldId id="622" r:id="rId3"/>
    <p:sldId id="605" r:id="rId4"/>
    <p:sldId id="631" r:id="rId5"/>
    <p:sldId id="607" r:id="rId6"/>
    <p:sldId id="644" r:id="rId7"/>
    <p:sldId id="659" r:id="rId8"/>
    <p:sldId id="606" r:id="rId9"/>
    <p:sldId id="634" r:id="rId10"/>
    <p:sldId id="645" r:id="rId11"/>
    <p:sldId id="661" r:id="rId12"/>
    <p:sldId id="660" r:id="rId13"/>
    <p:sldId id="649" r:id="rId14"/>
    <p:sldId id="650" r:id="rId15"/>
    <p:sldId id="651" r:id="rId16"/>
    <p:sldId id="653" r:id="rId17"/>
    <p:sldId id="652" r:id="rId18"/>
    <p:sldId id="654" r:id="rId19"/>
    <p:sldId id="655" r:id="rId20"/>
    <p:sldId id="656" r:id="rId21"/>
    <p:sldId id="657" r:id="rId22"/>
    <p:sldId id="658" r:id="rId23"/>
    <p:sldId id="640" r:id="rId24"/>
    <p:sldId id="642" r:id="rId25"/>
    <p:sldId id="643" r:id="rId26"/>
  </p:sldIdLst>
  <p:sldSz cx="9144000" cy="6858000" type="screen4x3"/>
  <p:notesSz cx="6724650" cy="9866313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D3"/>
    <a:srgbClr val="CC6600"/>
    <a:srgbClr val="FFDCB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 autoAdjust="0"/>
    <p:restoredTop sz="94576" autoAdjust="0"/>
  </p:normalViewPr>
  <p:slideViewPr>
    <p:cSldViewPr>
      <p:cViewPr varScale="1">
        <p:scale>
          <a:sx n="165" d="100"/>
          <a:sy n="165" d="100"/>
        </p:scale>
        <p:origin x="1596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6"/>
    </p:cViewPr>
  </p:sorterViewPr>
  <p:notesViewPr>
    <p:cSldViewPr>
      <p:cViewPr varScale="1">
        <p:scale>
          <a:sx n="59" d="100"/>
          <a:sy n="59" d="100"/>
        </p:scale>
        <p:origin x="-1146" y="-90"/>
      </p:cViewPr>
      <p:guideLst>
        <p:guide orient="horz" pos="3108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12.wmf"/><Relationship Id="rId7" Type="http://schemas.openxmlformats.org/officeDocument/2006/relationships/image" Target="../media/image16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Relationship Id="rId9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31.wmf"/><Relationship Id="rId7" Type="http://schemas.openxmlformats.org/officeDocument/2006/relationships/image" Target="../media/image35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6" Type="http://schemas.openxmlformats.org/officeDocument/2006/relationships/image" Target="../media/image34.wmf"/><Relationship Id="rId11" Type="http://schemas.openxmlformats.org/officeDocument/2006/relationships/image" Target="../media/image18.wmf"/><Relationship Id="rId5" Type="http://schemas.openxmlformats.org/officeDocument/2006/relationships/image" Target="../media/image33.wmf"/><Relationship Id="rId10" Type="http://schemas.openxmlformats.org/officeDocument/2006/relationships/image" Target="../media/image38.wmf"/><Relationship Id="rId4" Type="http://schemas.openxmlformats.org/officeDocument/2006/relationships/image" Target="../media/image32.wmf"/><Relationship Id="rId9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4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8413" y="0"/>
            <a:ext cx="2914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013"/>
            <a:ext cx="29146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8413" y="9371013"/>
            <a:ext cx="29146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/>
            </a:lvl1pPr>
          </a:lstStyle>
          <a:p>
            <a:pPr>
              <a:defRPr/>
            </a:pPr>
            <a:fld id="{8A62B153-7FB5-4B0E-BEBB-495DDA71B74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45708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08413" y="0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874B10B-735B-4F50-A819-E14B8146B288}" type="datetimeFigureOut">
              <a:rPr lang="cs-CZ"/>
              <a:pPr>
                <a:defRPr/>
              </a:pPr>
              <a:t>18. 11. 2015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33488"/>
            <a:ext cx="4438650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 smtClean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78450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noProof="0" smtClean="0"/>
              <a:t>Kliknutím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08413" y="9371013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968026-7D3E-4238-8CDA-5E2AF6FD484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9824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 smtClean="0"/>
          </a:p>
        </p:txBody>
      </p:sp>
      <p:sp>
        <p:nvSpPr>
          <p:cNvPr id="17412" name="Zástupný symbol pro záhlaví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200" b="1" smtClean="0"/>
              <a:t>Fyzikální zákony šíření tepla – vedení, proudění, sálání</a:t>
            </a:r>
          </a:p>
        </p:txBody>
      </p:sp>
    </p:spTree>
    <p:extLst>
      <p:ext uri="{BB962C8B-B14F-4D97-AF65-F5344CB8AC3E}">
        <p14:creationId xmlns:p14="http://schemas.microsoft.com/office/powerpoint/2010/main" val="127569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0233F-94B8-4A55-8485-14C152E14C1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8378720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BC5C0-5654-407A-B9C8-7E637AB67A4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622683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EEB3-7D4B-4ECF-AAD4-721018EA2A7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786620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E3797-029D-4791-911B-558EA90409C9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457898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E3BE9-4795-4727-AB33-4DE26597C077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5203176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62E8F-C22E-4D09-AF0E-79104C90BA49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9757375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47454-8AED-4BBA-BA13-A0F493CF900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24936426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891B8-323F-405A-AE83-6306E2F372F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4486205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17FB-4C1E-4372-9578-B55FB36869C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023873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7FB45-6285-442D-AD10-D08B2A048D0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556191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531E-E2A0-4358-A523-A45D294A2297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8157510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DA2BE-846B-4C71-97D3-5D5A6D12023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4093874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rgbClr val="FFE9D3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styly předlohy textu.</a:t>
            </a:r>
          </a:p>
          <a:p>
            <a:pPr lvl="1"/>
            <a:r>
              <a:rPr lang="cs-CZ" altLang="cs-CZ" smtClean="0"/>
              <a:t>Druhá úroveň</a:t>
            </a:r>
          </a:p>
          <a:p>
            <a:pPr lvl="2"/>
            <a:r>
              <a:rPr lang="cs-CZ" altLang="cs-CZ" smtClean="0"/>
              <a:t>Třetí úroveň</a:t>
            </a:r>
          </a:p>
          <a:p>
            <a:pPr lvl="3"/>
            <a:r>
              <a:rPr lang="cs-CZ" altLang="cs-CZ" smtClean="0"/>
              <a:t>Čtvrtá úroveň</a:t>
            </a:r>
          </a:p>
          <a:p>
            <a:pPr lvl="4"/>
            <a:r>
              <a:rPr lang="cs-CZ" altLang="cs-CZ" smtClean="0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E25A108B-524C-4723-97BF-83EA1F61824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8.w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.wmf"/><Relationship Id="rId20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4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wmf"/><Relationship Id="rId22" Type="http://schemas.openxmlformats.org/officeDocument/2006/relationships/image" Target="../media/image10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16.bin"/><Relationship Id="rId18" Type="http://schemas.openxmlformats.org/officeDocument/2006/relationships/image" Target="../media/image1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4.wmf"/><Relationship Id="rId17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wmf"/><Relationship Id="rId20" Type="http://schemas.openxmlformats.org/officeDocument/2006/relationships/image" Target="../media/image1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3.wmf"/><Relationship Id="rId19" Type="http://schemas.openxmlformats.org/officeDocument/2006/relationships/oleObject" Target="../embeddings/oleObject19.bin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15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oleObject" Target="../embeddings/oleObject25.bin"/><Relationship Id="rId18" Type="http://schemas.openxmlformats.org/officeDocument/2006/relationships/image" Target="../media/image26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3.wmf"/><Relationship Id="rId17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5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5" Type="http://schemas.openxmlformats.org/officeDocument/2006/relationships/oleObject" Target="../embeddings/oleObject26.bin"/><Relationship Id="rId10" Type="http://schemas.openxmlformats.org/officeDocument/2006/relationships/image" Target="../media/image22.w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4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3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5.wmf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18.wmf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10" Type="http://schemas.openxmlformats.org/officeDocument/2006/relationships/image" Target="../media/image32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29.w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4.wmf"/><Relationship Id="rId22" Type="http://schemas.openxmlformats.org/officeDocument/2006/relationships/image" Target="../media/image3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ChangeArrowheads="1"/>
          </p:cNvSpPr>
          <p:nvPr/>
        </p:nvSpPr>
        <p:spPr bwMode="auto">
          <a:xfrm>
            <a:off x="684213" y="2060575"/>
            <a:ext cx="7772400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cs-CZ" altLang="cs-CZ" sz="4000" b="1" dirty="0">
                <a:solidFill>
                  <a:schemeClr val="tx2"/>
                </a:solidFill>
              </a:rPr>
              <a:t>KEE/ZETP - ZÁKLADY ELEKTROTEPELNÝCH </a:t>
            </a:r>
            <a:r>
              <a:rPr lang="cs-CZ" altLang="cs-CZ" sz="4000" b="1" dirty="0" smtClean="0">
                <a:solidFill>
                  <a:schemeClr val="tx2"/>
                </a:solidFill>
              </a:rPr>
              <a:t>PROCESŮ</a:t>
            </a:r>
            <a:endParaRPr lang="cs-CZ" altLang="cs-CZ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100-10000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Hz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2" y="813676"/>
            <a:ext cx="7821695" cy="60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8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100-100 000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Hz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" y="836712"/>
            <a:ext cx="9144000" cy="6021288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2376264" cy="32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10 000 Hz - Maxwell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7" name="rovinna_stena_HaJ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75" y="807946"/>
            <a:ext cx="5796649" cy="60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668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00" y="1098000"/>
            <a:ext cx="5632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77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32" y="766133"/>
            <a:ext cx="3624135" cy="60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44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" y="1340768"/>
            <a:ext cx="9144000" cy="50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3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84" y="835015"/>
            <a:ext cx="6520631" cy="60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23" y="765440"/>
            <a:ext cx="6258953" cy="609256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10" y="4293096"/>
            <a:ext cx="1789290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21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6" y="797610"/>
            <a:ext cx="5638647" cy="60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15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3" y="2636838"/>
            <a:ext cx="77724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cs-CZ" sz="4000" b="1" baseline="0" dirty="0" smtClean="0">
                <a:solidFill>
                  <a:schemeClr val="tx2"/>
                </a:solidFill>
              </a:rPr>
              <a:t>Vlnové </a:t>
            </a:r>
            <a:r>
              <a:rPr lang="cs-CZ" altLang="cs-CZ" sz="4000" b="1" baseline="0" dirty="0">
                <a:solidFill>
                  <a:schemeClr val="tx2"/>
                </a:solidFill>
              </a:rPr>
              <a:t>rovnice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98" y="775672"/>
            <a:ext cx="5447203" cy="60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9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65" y="790364"/>
            <a:ext cx="3642869" cy="60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22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4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1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Zástupný symbol pro obsah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997450"/>
          </a:xfrm>
        </p:spPr>
        <p:txBody>
          <a:bodyPr/>
          <a:lstStyle/>
          <a:p>
            <a:r>
              <a:rPr lang="cs-CZ" altLang="cs-CZ" dirty="0" smtClean="0"/>
              <a:t>Použitá literatura:</a:t>
            </a:r>
          </a:p>
          <a:p>
            <a:pPr lvl="1"/>
            <a:r>
              <a:rPr lang="en-US" sz="2400" dirty="0"/>
              <a:t>Halliday, D., Resnick, R., Walker, J.: </a:t>
            </a:r>
            <a:r>
              <a:rPr lang="en-US" sz="2400" dirty="0" err="1" smtClean="0"/>
              <a:t>Fyzika</a:t>
            </a:r>
            <a:endParaRPr lang="cs-CZ" sz="2400" dirty="0" smtClean="0"/>
          </a:p>
          <a:p>
            <a:pPr lvl="1"/>
            <a:r>
              <a:rPr lang="cs-CZ" sz="2400" dirty="0" smtClean="0"/>
              <a:t>Langer E.: Teorie indukčního a dielektrického tepla</a:t>
            </a:r>
          </a:p>
          <a:p>
            <a:pPr lvl="1"/>
            <a:r>
              <a:rPr lang="cs-CZ" altLang="cs-CZ" sz="2400" dirty="0" smtClean="0"/>
              <a:t>ANSYS Maxwell 2015.2</a:t>
            </a:r>
          </a:p>
          <a:p>
            <a:pPr lvl="1"/>
            <a:r>
              <a:rPr lang="cs-CZ" altLang="cs-CZ" sz="2400" dirty="0" err="1" smtClean="0"/>
              <a:t>Mathematica</a:t>
            </a:r>
            <a:r>
              <a:rPr lang="cs-CZ" altLang="cs-CZ" sz="2400" dirty="0" smtClean="0"/>
              <a:t> 10</a:t>
            </a:r>
          </a:p>
          <a:p>
            <a:pPr lvl="1"/>
            <a:r>
              <a:rPr lang="cs-CZ" altLang="cs-CZ" sz="2400" dirty="0" smtClean="0"/>
              <a:t>ANSYS FEA</a:t>
            </a:r>
          </a:p>
          <a:p>
            <a:pPr lvl="1"/>
            <a:r>
              <a:rPr lang="en-US" altLang="cs-CZ" sz="2400" dirty="0" smtClean="0"/>
              <a:t>Mayer</a:t>
            </a:r>
            <a:r>
              <a:rPr lang="cs-CZ" altLang="cs-CZ" sz="2400" dirty="0" smtClean="0"/>
              <a:t>,</a:t>
            </a:r>
            <a:r>
              <a:rPr lang="en-US" altLang="cs-CZ" sz="2400" dirty="0" smtClean="0"/>
              <a:t> </a:t>
            </a:r>
            <a:r>
              <a:rPr lang="en-US" altLang="cs-CZ" sz="2400" dirty="0"/>
              <a:t>D.</a:t>
            </a:r>
            <a:r>
              <a:rPr lang="cs-CZ" altLang="cs-CZ" sz="2400" dirty="0"/>
              <a:t>: Teorie elektromagnetického </a:t>
            </a:r>
            <a:r>
              <a:rPr lang="cs-CZ" altLang="cs-CZ" sz="2400" dirty="0" smtClean="0"/>
              <a:t>pole</a:t>
            </a:r>
          </a:p>
          <a:p>
            <a:pPr lvl="1"/>
            <a:r>
              <a:rPr lang="cs-CZ" altLang="cs-CZ" sz="2400" dirty="0" smtClean="0"/>
              <a:t>Benešová, Z.: Příklady z elektromagnetického pole (upřesnit)</a:t>
            </a:r>
          </a:p>
          <a:p>
            <a:pPr lvl="1"/>
            <a:endParaRPr lang="cs-CZ" altLang="cs-CZ" sz="2400" dirty="0" smtClean="0"/>
          </a:p>
          <a:p>
            <a:pPr lvl="1"/>
            <a:endParaRPr lang="cs-CZ" altLang="cs-CZ" sz="2400" dirty="0" smtClean="0"/>
          </a:p>
          <a:p>
            <a:endParaRPr lang="cs-CZ" altLang="cs-CZ" sz="2800" dirty="0" smtClean="0"/>
          </a:p>
        </p:txBody>
      </p:sp>
      <p:sp>
        <p:nvSpPr>
          <p:cNvPr id="137219" name="Nadpis 4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cs-CZ" altLang="cs-CZ" dirty="0" smtClean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4205697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138899"/>
            <a:ext cx="9144000" cy="50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 eaLnBrk="1" hangingPunct="1">
              <a:defRPr/>
            </a:pPr>
            <a:r>
              <a:rPr lang="cs-CZ" b="1" baseline="0" dirty="0" smtClean="0" bmk="_Toc229770882">
                <a:cs typeface="Arial" pitchFamily="34" charset="0"/>
              </a:rPr>
              <a:t>Doplňující materiály</a:t>
            </a:r>
            <a:endParaRPr lang="cs-CZ" baseline="0" dirty="0" bmk="_Toc229770882">
              <a:cs typeface="Arial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08" y="692696"/>
            <a:ext cx="4301983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1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138899"/>
            <a:ext cx="9144000" cy="50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 eaLnBrk="1" hangingPunct="1">
              <a:defRPr/>
            </a:pPr>
            <a:r>
              <a:rPr lang="cs-CZ" b="1" baseline="0" dirty="0" smtClean="0" bmk="_Toc229770882">
                <a:cs typeface="Arial" pitchFamily="34" charset="0"/>
              </a:rPr>
              <a:t>Doplňující materiály</a:t>
            </a:r>
            <a:endParaRPr lang="cs-CZ" baseline="0" dirty="0" bmk="_Toc229770882"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" y="908720"/>
            <a:ext cx="9111909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9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86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917907"/>
              </p:ext>
            </p:extLst>
          </p:nvPr>
        </p:nvGraphicFramePr>
        <p:xfrm>
          <a:off x="899592" y="2078568"/>
          <a:ext cx="2076639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7" name="Rovnice" r:id="rId3" imgW="1269449" imgH="393529" progId="Equation.3">
                  <p:embed/>
                </p:oleObj>
              </mc:Choice>
              <mc:Fallback>
                <p:oleObj name="Rovnice" r:id="rId3" imgW="1269449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078568"/>
                        <a:ext cx="2076639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072611"/>
              </p:ext>
            </p:extLst>
          </p:nvPr>
        </p:nvGraphicFramePr>
        <p:xfrm>
          <a:off x="899590" y="2856962"/>
          <a:ext cx="2639507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8" name="Rovnice" r:id="rId5" imgW="1625600" imgH="393700" progId="Equation.3">
                  <p:embed/>
                </p:oleObj>
              </mc:Choice>
              <mc:Fallback>
                <p:oleObj name="Rovnice" r:id="rId5" imgW="1625600" imgH="393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2856962"/>
                        <a:ext cx="2639507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84598"/>
              </p:ext>
            </p:extLst>
          </p:nvPr>
        </p:nvGraphicFramePr>
        <p:xfrm>
          <a:off x="899590" y="3635356"/>
          <a:ext cx="3247147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09" name="Rovnice" r:id="rId7" imgW="1993900" imgH="393700" progId="Equation.3">
                  <p:embed/>
                </p:oleObj>
              </mc:Choice>
              <mc:Fallback>
                <p:oleObj name="Rovnice" r:id="rId7" imgW="1993900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3635356"/>
                        <a:ext cx="3247147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939681"/>
              </p:ext>
            </p:extLst>
          </p:nvPr>
        </p:nvGraphicFramePr>
        <p:xfrm>
          <a:off x="901950" y="4418014"/>
          <a:ext cx="2935864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0" name="Rovnice" r:id="rId9" imgW="1803400" imgH="393700" progId="Equation.3">
                  <p:embed/>
                </p:oleObj>
              </mc:Choice>
              <mc:Fallback>
                <p:oleObj name="Rovnice" r:id="rId9" imgW="18034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950" y="4418014"/>
                        <a:ext cx="2935864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03573"/>
              </p:ext>
            </p:extLst>
          </p:nvPr>
        </p:nvGraphicFramePr>
        <p:xfrm>
          <a:off x="899590" y="5200672"/>
          <a:ext cx="2716260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1" name="Rovnice" r:id="rId11" imgW="1663700" imgH="419100" progId="Equation.3">
                  <p:embed/>
                </p:oleObj>
              </mc:Choice>
              <mc:Fallback>
                <p:oleObj name="Rovnice" r:id="rId11" imgW="16637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5200672"/>
                        <a:ext cx="2716260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4391"/>
              </p:ext>
            </p:extLst>
          </p:nvPr>
        </p:nvGraphicFramePr>
        <p:xfrm>
          <a:off x="899590" y="6006319"/>
          <a:ext cx="3076577" cy="67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2" name="Rovnice" r:id="rId13" imgW="1879600" imgH="419100" progId="Equation.3">
                  <p:embed/>
                </p:oleObj>
              </mc:Choice>
              <mc:Fallback>
                <p:oleObj name="Rovnice" r:id="rId13" imgW="1879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6006319"/>
                        <a:ext cx="3076577" cy="67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62130"/>
              </p:ext>
            </p:extLst>
          </p:nvPr>
        </p:nvGraphicFramePr>
        <p:xfrm>
          <a:off x="5164138" y="2060575"/>
          <a:ext cx="37306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3" name="Rovnice" r:id="rId15" imgW="2273040" imgH="419040" progId="Equation.3">
                  <p:embed/>
                </p:oleObj>
              </mc:Choice>
              <mc:Fallback>
                <p:oleObj name="Rovnice" r:id="rId15" imgW="227304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2060575"/>
                        <a:ext cx="3730625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69192"/>
              </p:ext>
            </p:extLst>
          </p:nvPr>
        </p:nvGraphicFramePr>
        <p:xfrm>
          <a:off x="5069934" y="3020066"/>
          <a:ext cx="2279185" cy="31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4" name="Rovnice" r:id="rId17" imgW="1371600" imgH="177800" progId="Equation.3">
                  <p:embed/>
                </p:oleObj>
              </mc:Choice>
              <mc:Fallback>
                <p:oleObj name="Rovnice" r:id="rId17" imgW="13716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3020066"/>
                        <a:ext cx="2279185" cy="313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22957"/>
              </p:ext>
            </p:extLst>
          </p:nvPr>
        </p:nvGraphicFramePr>
        <p:xfrm>
          <a:off x="5069934" y="3621096"/>
          <a:ext cx="2434825" cy="67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5" name="Rovnice" r:id="rId19" imgW="1498600" imgH="419100" progId="Equation.3">
                  <p:embed/>
                </p:oleObj>
              </mc:Choice>
              <mc:Fallback>
                <p:oleObj name="Rovnice" r:id="rId19" imgW="14986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3621096"/>
                        <a:ext cx="2434825" cy="67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754393"/>
              </p:ext>
            </p:extLst>
          </p:nvPr>
        </p:nvGraphicFramePr>
        <p:xfrm>
          <a:off x="5069934" y="4402024"/>
          <a:ext cx="2795146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16" name="Rovnice" r:id="rId21" imgW="1714500" imgH="419100" progId="Equation.3">
                  <p:embed/>
                </p:oleObj>
              </mc:Choice>
              <mc:Fallback>
                <p:oleObj name="Rovnice" r:id="rId21" imgW="17145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4402024"/>
                        <a:ext cx="2795146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22" name="Obdélník 21"/>
          <p:cNvSpPr/>
          <p:nvPr/>
        </p:nvSpPr>
        <p:spPr>
          <a:xfrm>
            <a:off x="827584" y="80803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Chceme-li vyšetřovat průběh jednotlivých veličin pole, potřebujeme získat takovou rovnici, ve které bude průběh hledané veličiny záviset pouze na její souřadnici a čase.</a:t>
            </a:r>
          </a:p>
          <a:p>
            <a:r>
              <a:rPr lang="cs-CZ" sz="1800" baseline="0" dirty="0" smtClean="0"/>
              <a:t>Právě takovou rovnicí je rovnice vlnová.</a:t>
            </a:r>
            <a:endParaRPr lang="cs-CZ" sz="1800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868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70144"/>
              </p:ext>
            </p:extLst>
          </p:nvPr>
        </p:nvGraphicFramePr>
        <p:xfrm>
          <a:off x="827584" y="1052736"/>
          <a:ext cx="2795146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0" name="Rovnice" r:id="rId3" imgW="1714500" imgH="419100" progId="Equation.3">
                  <p:embed/>
                </p:oleObj>
              </mc:Choice>
              <mc:Fallback>
                <p:oleObj name="Rovnice" r:id="rId3" imgW="171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052736"/>
                        <a:ext cx="2795146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graphicFrame>
        <p:nvGraphicFramePr>
          <p:cNvPr id="2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478659"/>
              </p:ext>
            </p:extLst>
          </p:nvPr>
        </p:nvGraphicFramePr>
        <p:xfrm>
          <a:off x="827584" y="3363502"/>
          <a:ext cx="3073055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1" name="Rovnice" r:id="rId5" imgW="1663700" imgH="228600" progId="Equation.3">
                  <p:embed/>
                </p:oleObj>
              </mc:Choice>
              <mc:Fallback>
                <p:oleObj name="Rovnice" r:id="rId5" imgW="1663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363502"/>
                        <a:ext cx="3073055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71002"/>
              </p:ext>
            </p:extLst>
          </p:nvPr>
        </p:nvGraphicFramePr>
        <p:xfrm>
          <a:off x="827584" y="4090025"/>
          <a:ext cx="3143701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2" name="Rovnice" r:id="rId7" imgW="1689100" imgH="228600" progId="Equation.3">
                  <p:embed/>
                </p:oleObj>
              </mc:Choice>
              <mc:Fallback>
                <p:oleObj name="Rovnice" r:id="rId7" imgW="168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090025"/>
                        <a:ext cx="3143701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02985"/>
              </p:ext>
            </p:extLst>
          </p:nvPr>
        </p:nvGraphicFramePr>
        <p:xfrm>
          <a:off x="827584" y="4816548"/>
          <a:ext cx="2137010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3" name="Rovnice" r:id="rId9" imgW="1143000" imgH="228600" progId="Equation.3">
                  <p:embed/>
                </p:oleObj>
              </mc:Choice>
              <mc:Fallback>
                <p:oleObj name="Rovnice" r:id="rId9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816548"/>
                        <a:ext cx="2137010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32348"/>
              </p:ext>
            </p:extLst>
          </p:nvPr>
        </p:nvGraphicFramePr>
        <p:xfrm>
          <a:off x="827584" y="5543071"/>
          <a:ext cx="1660156" cy="406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4" name="Rovnice" r:id="rId11" imgW="901309" imgH="203112" progId="Equation.3">
                  <p:embed/>
                </p:oleObj>
              </mc:Choice>
              <mc:Fallback>
                <p:oleObj name="Rovnice" r:id="rId11" imgW="90130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543071"/>
                        <a:ext cx="1660156" cy="4062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775424" y="2047063"/>
            <a:ext cx="780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cs-CZ" sz="1800" baseline="0" dirty="0" smtClean="0"/>
              <a:t>Uvažujeme-li, že válcové, kulové či rovinné vlnění má harmonický průběh, </a:t>
            </a:r>
          </a:p>
          <a:p>
            <a:pPr lvl="0"/>
            <a:r>
              <a:rPr lang="cs-CZ" sz="1800" baseline="0" dirty="0" smtClean="0"/>
              <a:t>je výhodné převést vektory na </a:t>
            </a:r>
            <a:r>
              <a:rPr lang="cs-CZ" sz="1800" baseline="0" dirty="0" err="1" smtClean="0"/>
              <a:t>fázory</a:t>
            </a:r>
            <a:r>
              <a:rPr lang="cs-CZ" sz="1800" baseline="0" dirty="0" smtClean="0"/>
              <a:t> vektorů.</a:t>
            </a:r>
          </a:p>
          <a:p>
            <a:endParaRPr lang="cs-CZ" sz="1800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875644"/>
              </p:ext>
            </p:extLst>
          </p:nvPr>
        </p:nvGraphicFramePr>
        <p:xfrm>
          <a:off x="5004048" y="3391309"/>
          <a:ext cx="2794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5" name="Rovnice" r:id="rId13" imgW="1714320" imgH="241200" progId="Equation.3">
                  <p:embed/>
                </p:oleObj>
              </mc:Choice>
              <mc:Fallback>
                <p:oleObj name="Rovnice" r:id="rId13" imgW="1714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391309"/>
                        <a:ext cx="27940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1415"/>
              </p:ext>
            </p:extLst>
          </p:nvPr>
        </p:nvGraphicFramePr>
        <p:xfrm>
          <a:off x="5499100" y="4089400"/>
          <a:ext cx="18018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6" name="Rovnice" r:id="rId15" imgW="1104840" imgH="241200" progId="Equation.3">
                  <p:embed/>
                </p:oleObj>
              </mc:Choice>
              <mc:Fallback>
                <p:oleObj name="Rovnice" r:id="rId15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4089400"/>
                        <a:ext cx="1801813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84372"/>
              </p:ext>
            </p:extLst>
          </p:nvPr>
        </p:nvGraphicFramePr>
        <p:xfrm>
          <a:off x="5137150" y="5076436"/>
          <a:ext cx="2525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7" name="Rovnice" r:id="rId17" imgW="1549080" imgH="355320" progId="Equation.3">
                  <p:embed/>
                </p:oleObj>
              </mc:Choice>
              <mc:Fallback>
                <p:oleObj name="Rovnice" r:id="rId17" imgW="15490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5076436"/>
                        <a:ext cx="25257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683193"/>
              </p:ext>
            </p:extLst>
          </p:nvPr>
        </p:nvGraphicFramePr>
        <p:xfrm>
          <a:off x="4949825" y="5852244"/>
          <a:ext cx="29003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218" name="Rovnice" r:id="rId19" imgW="1777680" imgH="419040" progId="Equation.3">
                  <p:embed/>
                </p:oleObj>
              </mc:Choice>
              <mc:Fallback>
                <p:oleObj name="Rovnice" r:id="rId19" imgW="1777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5852244"/>
                        <a:ext cx="29003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ovéPole 16"/>
          <p:cNvSpPr txBox="1"/>
          <p:nvPr/>
        </p:nvSpPr>
        <p:spPr>
          <a:xfrm>
            <a:off x="3275856" y="4698522"/>
            <a:ext cx="607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aseline="0" dirty="0" smtClean="0"/>
              <a:t>Po vyřešení výše uvedení </a:t>
            </a:r>
            <a:r>
              <a:rPr lang="cs-CZ" baseline="0" dirty="0" err="1" smtClean="0"/>
              <a:t>dif</a:t>
            </a:r>
            <a:r>
              <a:rPr lang="cs-CZ" baseline="0" dirty="0" smtClean="0"/>
              <a:t>. rovnice v případě 1D:</a:t>
            </a:r>
            <a:endParaRPr lang="cs-CZ" baseline="0" dirty="0"/>
          </a:p>
        </p:txBody>
      </p:sp>
    </p:spTree>
    <p:extLst>
      <p:ext uri="{BB962C8B-B14F-4D97-AF65-F5344CB8AC3E}">
        <p14:creationId xmlns:p14="http://schemas.microsoft.com/office/powerpoint/2010/main" val="1025073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466009"/>
              </p:ext>
            </p:extLst>
          </p:nvPr>
        </p:nvGraphicFramePr>
        <p:xfrm>
          <a:off x="899592" y="1027898"/>
          <a:ext cx="650444" cy="38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3" name="Rovnice" r:id="rId3" imgW="368140" imgH="203112" progId="Equation.3">
                  <p:embed/>
                </p:oleObj>
              </mc:Choice>
              <mc:Fallback>
                <p:oleObj name="Rovnice" r:id="rId3" imgW="368140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27898"/>
                        <a:ext cx="650444" cy="384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77895"/>
              </p:ext>
            </p:extLst>
          </p:nvPr>
        </p:nvGraphicFramePr>
        <p:xfrm>
          <a:off x="867920" y="1999084"/>
          <a:ext cx="1185424" cy="41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4" name="Rovnice" r:id="rId5" imgW="672808" imgH="228501" progId="Equation.3">
                  <p:embed/>
                </p:oleObj>
              </mc:Choice>
              <mc:Fallback>
                <p:oleObj name="Rovnice" r:id="rId5" imgW="672808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920" y="1999084"/>
                        <a:ext cx="1185424" cy="41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309481"/>
              </p:ext>
            </p:extLst>
          </p:nvPr>
        </p:nvGraphicFramePr>
        <p:xfrm>
          <a:off x="883795" y="2392785"/>
          <a:ext cx="1527965" cy="47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5" name="Rovnice" r:id="rId7" imgW="875920" imgH="266584" progId="Equation.3">
                  <p:embed/>
                </p:oleObj>
              </mc:Choice>
              <mc:Fallback>
                <p:oleObj name="Rovnice" r:id="rId7" imgW="875920" imgH="26658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95" y="2392785"/>
                        <a:ext cx="1527965" cy="471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005157"/>
              </p:ext>
            </p:extLst>
          </p:nvPr>
        </p:nvGraphicFramePr>
        <p:xfrm>
          <a:off x="899592" y="3356992"/>
          <a:ext cx="1268173" cy="83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6" name="Rovnice" r:id="rId9" imgW="736600" imgH="457200" progId="Equation.3">
                  <p:embed/>
                </p:oleObj>
              </mc:Choice>
              <mc:Fallback>
                <p:oleObj name="Rovnice" r:id="rId9" imgW="7366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356992"/>
                        <a:ext cx="1268173" cy="835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089823"/>
              </p:ext>
            </p:extLst>
          </p:nvPr>
        </p:nvGraphicFramePr>
        <p:xfrm>
          <a:off x="907021" y="4653385"/>
          <a:ext cx="1000683" cy="767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7" name="Rovnice" r:id="rId11" imgW="583947" imgH="444307" progId="Equation.3">
                  <p:embed/>
                </p:oleObj>
              </mc:Choice>
              <mc:Fallback>
                <p:oleObj name="Rovnice" r:id="rId11" imgW="583947" imgH="44430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021" y="4653385"/>
                        <a:ext cx="1000683" cy="767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949455"/>
              </p:ext>
            </p:extLst>
          </p:nvPr>
        </p:nvGraphicFramePr>
        <p:xfrm>
          <a:off x="930399" y="6110926"/>
          <a:ext cx="1418276" cy="68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8" name="Rovnice" r:id="rId13" imgW="825480" imgH="393480" progId="Equation.3">
                  <p:embed/>
                </p:oleObj>
              </mc:Choice>
              <mc:Fallback>
                <p:oleObj name="Rovnice" r:id="rId13" imgW="8254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399" y="6110926"/>
                        <a:ext cx="1418276" cy="68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380707"/>
              </p:ext>
            </p:extLst>
          </p:nvPr>
        </p:nvGraphicFramePr>
        <p:xfrm>
          <a:off x="3631653" y="6110926"/>
          <a:ext cx="1385561" cy="68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9" name="Rovnice" r:id="rId15" imgW="799753" imgH="393529" progId="Equation.3">
                  <p:embed/>
                </p:oleObj>
              </mc:Choice>
              <mc:Fallback>
                <p:oleObj name="Rovnice" r:id="rId15" imgW="799753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1653" y="6110926"/>
                        <a:ext cx="1385561" cy="68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5435"/>
              </p:ext>
            </p:extLst>
          </p:nvPr>
        </p:nvGraphicFramePr>
        <p:xfrm>
          <a:off x="6300192" y="6095579"/>
          <a:ext cx="717798" cy="71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0" name="Rovnice" r:id="rId17" imgW="419040" imgH="419040" progId="Equation.3">
                  <p:embed/>
                </p:oleObj>
              </mc:Choice>
              <mc:Fallback>
                <p:oleObj name="Rovnice" r:id="rId17" imgW="41904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6095579"/>
                        <a:ext cx="717798" cy="717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821039" y="1505875"/>
            <a:ext cx="828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 nevodivém prostředí přechází rovnice na následující tvar.</a:t>
            </a:r>
            <a:endParaRPr lang="cs-CZ" sz="1800" baseline="0" dirty="0"/>
          </a:p>
        </p:txBody>
      </p:sp>
      <p:sp>
        <p:nvSpPr>
          <p:cNvPr id="21" name="Obdélník 20"/>
          <p:cNvSpPr/>
          <p:nvPr/>
        </p:nvSpPr>
        <p:spPr>
          <a:xfrm>
            <a:off x="821039" y="2924944"/>
            <a:ext cx="828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Rovnice definuje vztah platný pro rychlost světla ve vakuu.</a:t>
            </a:r>
            <a:endParaRPr lang="cs-CZ" sz="1800" baseline="0" dirty="0"/>
          </a:p>
        </p:txBody>
      </p:sp>
      <p:sp>
        <p:nvSpPr>
          <p:cNvPr id="22" name="Obdélník 21"/>
          <p:cNvSpPr/>
          <p:nvPr/>
        </p:nvSpPr>
        <p:spPr>
          <a:xfrm>
            <a:off x="792087" y="4283804"/>
            <a:ext cx="838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Vztah definuje rychlost šíření elektromagnetických vln v nevodivém prostředí</a:t>
            </a:r>
            <a:endParaRPr lang="cs-CZ" sz="1800" baseline="0" dirty="0"/>
          </a:p>
        </p:txBody>
      </p:sp>
      <p:sp>
        <p:nvSpPr>
          <p:cNvPr id="23" name="Obdélník 22"/>
          <p:cNvSpPr/>
          <p:nvPr/>
        </p:nvSpPr>
        <p:spPr>
          <a:xfrm>
            <a:off x="821039" y="5445224"/>
            <a:ext cx="8287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Vztah pak definuje vlnovou délku v závislosti na rychlosti a frekvenci elektromagnetického vlnění.</a:t>
            </a:r>
            <a:endParaRPr lang="cs-CZ" sz="1800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2276872"/>
            <a:ext cx="9180000" cy="3060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>
            <a:off x="0" y="5589240"/>
            <a:ext cx="91440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https://www.geogebra.org/material/simple/id/1038329#material/7594</a:t>
            </a:r>
          </a:p>
        </p:txBody>
      </p:sp>
      <p:sp>
        <p:nvSpPr>
          <p:cNvPr id="5" name="Obdélník 4"/>
          <p:cNvSpPr/>
          <p:nvPr/>
        </p:nvSpPr>
        <p:spPr>
          <a:xfrm>
            <a:off x="-18000" y="6021288"/>
            <a:ext cx="91620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https://www.geogebra.org/material/simple/id/71846#material/7122</a:t>
            </a:r>
          </a:p>
        </p:txBody>
      </p:sp>
    </p:spTree>
    <p:extLst>
      <p:ext uri="{BB962C8B-B14F-4D97-AF65-F5344CB8AC3E}">
        <p14:creationId xmlns:p14="http://schemas.microsoft.com/office/powerpoint/2010/main" val="2607981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" y="1196752"/>
            <a:ext cx="9144000" cy="5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73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970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568416"/>
              </p:ext>
            </p:extLst>
          </p:nvPr>
        </p:nvGraphicFramePr>
        <p:xfrm>
          <a:off x="755650" y="1628800"/>
          <a:ext cx="645760" cy="38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5" name="Rovnice" r:id="rId3" imgW="368140" imgH="203112" progId="Equation.3">
                  <p:embed/>
                </p:oleObj>
              </mc:Choice>
              <mc:Fallback>
                <p:oleObj name="Rovnice" r:id="rId3" imgW="368140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628800"/>
                        <a:ext cx="645760" cy="382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351083"/>
              </p:ext>
            </p:extLst>
          </p:nvPr>
        </p:nvGraphicFramePr>
        <p:xfrm>
          <a:off x="755650" y="2204864"/>
          <a:ext cx="977692" cy="297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6" name="Rovnice" r:id="rId5" imgW="558558" imgH="165028" progId="Equation.3">
                  <p:embed/>
                </p:oleObj>
              </mc:Choice>
              <mc:Fallback>
                <p:oleObj name="Rovnice" r:id="rId5" imgW="558558" imgH="16502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04864"/>
                        <a:ext cx="977692" cy="297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17116"/>
              </p:ext>
            </p:extLst>
          </p:nvPr>
        </p:nvGraphicFramePr>
        <p:xfrm>
          <a:off x="755649" y="2636912"/>
          <a:ext cx="1359916" cy="4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7" name="Rovnice" r:id="rId7" imgW="774364" imgH="228501" progId="Equation.3">
                  <p:embed/>
                </p:oleObj>
              </mc:Choice>
              <mc:Fallback>
                <p:oleObj name="Rovnice" r:id="rId7" imgW="774364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2636912"/>
                        <a:ext cx="1359916" cy="4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557461"/>
              </p:ext>
            </p:extLst>
          </p:nvPr>
        </p:nvGraphicFramePr>
        <p:xfrm>
          <a:off x="755649" y="3284984"/>
          <a:ext cx="1888999" cy="46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8" name="Rovnice" r:id="rId9" imgW="1066337" imgH="266584" progId="Equation.3">
                  <p:embed/>
                </p:oleObj>
              </mc:Choice>
              <mc:Fallback>
                <p:oleObj name="Rovnice" r:id="rId9" imgW="1066337" imgH="26658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3284984"/>
                        <a:ext cx="1888999" cy="464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491682"/>
              </p:ext>
            </p:extLst>
          </p:nvPr>
        </p:nvGraphicFramePr>
        <p:xfrm>
          <a:off x="755650" y="3940989"/>
          <a:ext cx="2055972" cy="71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89" name="Rovnice" r:id="rId11" imgW="1193800" imgH="419100" progId="Equation.3">
                  <p:embed/>
                </p:oleObj>
              </mc:Choice>
              <mc:Fallback>
                <p:oleObj name="Rovnice" r:id="rId11" imgW="11938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40989"/>
                        <a:ext cx="2055972" cy="712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06879"/>
              </p:ext>
            </p:extLst>
          </p:nvPr>
        </p:nvGraphicFramePr>
        <p:xfrm>
          <a:off x="755650" y="4797152"/>
          <a:ext cx="2088158" cy="76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0" name="Rovnice" r:id="rId13" imgW="1205977" imgH="444307" progId="Equation.3">
                  <p:embed/>
                </p:oleObj>
              </mc:Choice>
              <mc:Fallback>
                <p:oleObj name="Rovnice" r:id="rId13" imgW="1205977" imgH="44430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97152"/>
                        <a:ext cx="2088158" cy="762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223378"/>
              </p:ext>
            </p:extLst>
          </p:nvPr>
        </p:nvGraphicFramePr>
        <p:xfrm>
          <a:off x="4613383" y="2858710"/>
          <a:ext cx="1294581" cy="911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1" name="Rovnice" r:id="rId15" imgW="685800" imgH="469900" progId="Equation.3">
                  <p:embed/>
                </p:oleObj>
              </mc:Choice>
              <mc:Fallback>
                <p:oleObj name="Rovnice" r:id="rId15" imgW="6858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383" y="2858710"/>
                        <a:ext cx="1294581" cy="911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4211960" y="1700808"/>
            <a:ext cx="460414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228600" algn="just">
              <a:tabLst>
                <a:tab pos="5715000" algn="r"/>
              </a:tabLst>
              <a:defRPr/>
            </a:pPr>
            <a:r>
              <a:rPr lang="cs-CZ" baseline="0" dirty="0" smtClean="0">
                <a:latin typeface="+mj-lt"/>
                <a:ea typeface="Times New Roman" pitchFamily="18" charset="0"/>
                <a:cs typeface="Arial" pitchFamily="34" charset="0"/>
              </a:rPr>
              <a:t>Následujícím vztahem </a:t>
            </a:r>
            <a:r>
              <a:rPr lang="cs-CZ" baseline="0" dirty="0">
                <a:latin typeface="+mj-lt"/>
                <a:ea typeface="Times New Roman" pitchFamily="18" charset="0"/>
                <a:cs typeface="Arial" pitchFamily="34" charset="0"/>
              </a:rPr>
              <a:t>je definována </a:t>
            </a:r>
            <a:endParaRPr lang="cs-CZ" baseline="0" dirty="0" smtClean="0">
              <a:latin typeface="+mj-lt"/>
              <a:ea typeface="Times New Roman" pitchFamily="18" charset="0"/>
              <a:cs typeface="Arial" pitchFamily="34" charset="0"/>
            </a:endParaRPr>
          </a:p>
          <a:p>
            <a:pPr indent="228600" algn="just">
              <a:tabLst>
                <a:tab pos="5715000" algn="r"/>
              </a:tabLst>
              <a:defRPr/>
            </a:pPr>
            <a:r>
              <a:rPr lang="cs-CZ" b="1" baseline="0" dirty="0" smtClean="0">
                <a:latin typeface="+mj-lt"/>
                <a:ea typeface="Times New Roman" pitchFamily="18" charset="0"/>
                <a:cs typeface="Arial" pitchFamily="34" charset="0"/>
              </a:rPr>
              <a:t>hloubka vniku </a:t>
            </a:r>
          </a:p>
          <a:p>
            <a:pPr indent="228600" algn="just">
              <a:tabLst>
                <a:tab pos="5715000" algn="r"/>
              </a:tabLst>
              <a:defRPr/>
            </a:pPr>
            <a:r>
              <a:rPr lang="cs-CZ" baseline="0" dirty="0" smtClean="0">
                <a:latin typeface="+mj-lt"/>
                <a:ea typeface="Times New Roman" pitchFamily="18" charset="0"/>
                <a:cs typeface="Arial" pitchFamily="34" charset="0"/>
              </a:rPr>
              <a:t>naindukovaných </a:t>
            </a:r>
            <a:r>
              <a:rPr lang="cs-CZ" baseline="0" dirty="0">
                <a:latin typeface="+mj-lt"/>
                <a:ea typeface="Times New Roman" pitchFamily="18" charset="0"/>
                <a:cs typeface="Arial" pitchFamily="34" charset="0"/>
              </a:rPr>
              <a:t>proudů.</a:t>
            </a:r>
            <a:endParaRPr lang="cs-CZ" baseline="0" dirty="0">
              <a:latin typeface="+mj-lt"/>
              <a:cs typeface="Arial" pitchFamily="34" charset="0"/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755649" y="912238"/>
            <a:ext cx="831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baseline="0" dirty="0">
                <a:ea typeface="Times New Roman" pitchFamily="18" charset="0"/>
                <a:cs typeface="Arial" pitchFamily="34" charset="0"/>
              </a:rPr>
              <a:t>Pokud budeme uvažovat vodivé prostředí, můžeme člen s </a:t>
            </a:r>
            <a:r>
              <a:rPr lang="cs-CZ" sz="1800" baseline="0" dirty="0">
                <a:ea typeface="Times New Roman" pitchFamily="18" charset="0"/>
                <a:cs typeface="Arial" pitchFamily="34" charset="0"/>
                <a:sym typeface="Symbol" pitchFamily="18" charset="2"/>
              </a:rPr>
              <a:t></a:t>
            </a:r>
            <a:r>
              <a:rPr lang="cs-CZ" sz="1800" baseline="0" dirty="0">
                <a:ea typeface="Times New Roman" pitchFamily="18" charset="0"/>
                <a:cs typeface="Arial" pitchFamily="34" charset="0"/>
              </a:rPr>
              <a:t> v rovnici zanedbat jelikož pro frekvence užívané při indukčních ohřevech platí</a:t>
            </a:r>
            <a:endParaRPr lang="cs-CZ" sz="1800" dirty="0"/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694"/>
              </p:ext>
            </p:extLst>
          </p:nvPr>
        </p:nvGraphicFramePr>
        <p:xfrm>
          <a:off x="4613383" y="3861048"/>
          <a:ext cx="2794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2" name="Rovnice" r:id="rId17" imgW="1714320" imgH="241200" progId="Equation.3">
                  <p:embed/>
                </p:oleObj>
              </mc:Choice>
              <mc:Fallback>
                <p:oleObj name="Rovnice" r:id="rId17" imgW="1714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383" y="3861048"/>
                        <a:ext cx="27940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915683"/>
              </p:ext>
            </p:extLst>
          </p:nvPr>
        </p:nvGraphicFramePr>
        <p:xfrm>
          <a:off x="4437063" y="5526088"/>
          <a:ext cx="314801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3" name="Rovnice" r:id="rId19" imgW="1930320" imgH="355320" progId="Equation.3">
                  <p:embed/>
                </p:oleObj>
              </mc:Choice>
              <mc:Fallback>
                <p:oleObj name="Rovnice" r:id="rId19" imgW="19303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5526088"/>
                        <a:ext cx="314801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601657"/>
              </p:ext>
            </p:extLst>
          </p:nvPr>
        </p:nvGraphicFramePr>
        <p:xfrm>
          <a:off x="5097463" y="4337794"/>
          <a:ext cx="18208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4" name="Rovnice" r:id="rId21" imgW="1117440" imgH="241200" progId="Equation.3">
                  <p:embed/>
                </p:oleObj>
              </mc:Choice>
              <mc:Fallback>
                <p:oleObj name="Rovnice" r:id="rId2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4337794"/>
                        <a:ext cx="18208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709000"/>
              </p:ext>
            </p:extLst>
          </p:nvPr>
        </p:nvGraphicFramePr>
        <p:xfrm>
          <a:off x="4560888" y="6100763"/>
          <a:ext cx="29003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95" name="Rovnice" r:id="rId23" imgW="1777680" imgH="419040" progId="Equation.3">
                  <p:embed/>
                </p:oleObj>
              </mc:Choice>
              <mc:Fallback>
                <p:oleObj name="Rovnice" r:id="rId23" imgW="1777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6100763"/>
                        <a:ext cx="29003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ovéPole 20"/>
          <p:cNvSpPr txBox="1"/>
          <p:nvPr/>
        </p:nvSpPr>
        <p:spPr>
          <a:xfrm>
            <a:off x="3059832" y="5045114"/>
            <a:ext cx="607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aseline="0" dirty="0" smtClean="0"/>
              <a:t>Po vyřešení výše uvedení </a:t>
            </a:r>
            <a:r>
              <a:rPr lang="cs-CZ" baseline="0" dirty="0" err="1" smtClean="0"/>
              <a:t>dif</a:t>
            </a:r>
            <a:r>
              <a:rPr lang="cs-CZ" baseline="0" dirty="0" smtClean="0"/>
              <a:t>. rovnice v případě 1D:</a:t>
            </a:r>
            <a:endParaRPr lang="cs-CZ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68"/>
            <a:ext cx="9144000" cy="5807031"/>
          </a:xfrm>
          <a:prstGeom prst="rect">
            <a:avLst/>
          </a:prstGeom>
        </p:spPr>
      </p:pic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– průběh pro stěnu V.T.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68"/>
            <a:ext cx="6228184" cy="1587711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88" y="4005064"/>
            <a:ext cx="2083511" cy="28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6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altLang="cs-CZ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altLang="cs-CZ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Maple</Template>
  <TotalTime>13817</TotalTime>
  <Words>606</Words>
  <Application>Microsoft Office PowerPoint</Application>
  <PresentationFormat>Předvádění na obrazovce (4:3)</PresentationFormat>
  <Paragraphs>71</Paragraphs>
  <Slides>25</Slides>
  <Notes>1</Notes>
  <HiddenSlides>0</HiddenSlides>
  <MMClips>1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2</vt:i4>
      </vt:variant>
      <vt:variant>
        <vt:lpstr>Nadpisy snímků</vt:lpstr>
      </vt:variant>
      <vt:variant>
        <vt:i4>25</vt:i4>
      </vt:variant>
    </vt:vector>
  </HeadingPairs>
  <TitlesOfParts>
    <vt:vector size="32" baseType="lpstr">
      <vt:lpstr>Arial</vt:lpstr>
      <vt:lpstr>Calibri</vt:lpstr>
      <vt:lpstr>Symbol</vt:lpstr>
      <vt:lpstr>Times New Roman</vt:lpstr>
      <vt:lpstr>Výchozí návrh</vt:lpstr>
      <vt:lpstr>Rovnice</vt:lpstr>
      <vt:lpstr>Editor rovnic 3.0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Děkuji za pozornost</vt:lpstr>
      <vt:lpstr>Prezentace aplikace PowerPoint</vt:lpstr>
      <vt:lpstr>Prezentace aplikace PowerPoint</vt:lpstr>
    </vt:vector>
  </TitlesOfParts>
  <Company>VŠB-TUO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ELEKTROTEPELNÁ TECHNIKA</dc:title>
  <dc:creator>Michal Osladil</dc:creator>
  <cp:lastModifiedBy>David Rot</cp:lastModifiedBy>
  <cp:revision>371</cp:revision>
  <dcterms:created xsi:type="dcterms:W3CDTF">2002-12-09T08:32:34Z</dcterms:created>
  <dcterms:modified xsi:type="dcterms:W3CDTF">2015-11-18T13:40:53Z</dcterms:modified>
</cp:coreProperties>
</file>